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78" r:id="rId5"/>
    <p:sldId id="279" r:id="rId6"/>
    <p:sldId id="280" r:id="rId7"/>
    <p:sldId id="281" r:id="rId8"/>
    <p:sldId id="282" r:id="rId9"/>
    <p:sldId id="283" r:id="rId10"/>
    <p:sldId id="284" r:id="rId11"/>
    <p:sldId id="285" r:id="rId12"/>
    <p:sldId id="286" r:id="rId13"/>
    <p:sldId id="289" r:id="rId14"/>
    <p:sldId id="287" r:id="rId15"/>
    <p:sldId id="28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3/23/2025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jp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hyperlink" Target="application_data_filled.csv" TargetMode="External"/><Relationship Id="rId2" Type="http://schemas.openxmlformats.org/officeDocument/2006/relationships/hyperlink" Target="application_data.csv" TargetMode="Externa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hyperlink" Target="previous_application.csv"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Bank Loan Case Study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Alankar Saxena</a:t>
            </a:r>
          </a:p>
        </p:txBody>
      </p:sp>
      <p:pic>
        <p:nvPicPr>
          <p:cNvPr id="7" name="Picture 6">
            <a:extLst>
              <a:ext uri="{FF2B5EF4-FFF2-40B4-BE49-F238E27FC236}">
                <a16:creationId xmlns:a16="http://schemas.microsoft.com/office/drawing/2014/main" id="{453AB7E4-3694-9610-2495-0059C419E154}"/>
              </a:ext>
            </a:extLst>
          </p:cNvPr>
          <p:cNvPicPr>
            <a:picLocks noChangeAspect="1"/>
          </p:cNvPicPr>
          <p:nvPr/>
        </p:nvPicPr>
        <p:blipFill>
          <a:blip r:embed="rId5"/>
          <a:stretch>
            <a:fillRect/>
          </a:stretch>
        </p:blipFill>
        <p:spPr>
          <a:xfrm>
            <a:off x="-1" y="0"/>
            <a:ext cx="727476" cy="727476"/>
          </a:xfrm>
          <a:prstGeom prst="rect">
            <a:avLst/>
          </a:prstGeom>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BEF98-1F3E-9594-939F-3AA97BF0ADB6}"/>
              </a:ext>
            </a:extLst>
          </p:cNvPr>
          <p:cNvSpPr txBox="1"/>
          <p:nvPr/>
        </p:nvSpPr>
        <p:spPr>
          <a:xfrm>
            <a:off x="5578870" y="88490"/>
            <a:ext cx="1034259" cy="646331"/>
          </a:xfrm>
          <a:prstGeom prst="rect">
            <a:avLst/>
          </a:prstGeom>
          <a:noFill/>
        </p:spPr>
        <p:txBody>
          <a:bodyPr wrap="none" rtlCol="0">
            <a:spAutoFit/>
          </a:bodyPr>
          <a:lstStyle/>
          <a:p>
            <a:pPr algn="ctr"/>
            <a:r>
              <a:rPr lang="en-US" sz="3600" u="sng" dirty="0"/>
              <a:t>Link</a:t>
            </a:r>
            <a:endParaRPr lang="en-IN" sz="3600" u="sng" dirty="0"/>
          </a:p>
        </p:txBody>
      </p:sp>
      <p:sp>
        <p:nvSpPr>
          <p:cNvPr id="3" name="TextBox 2">
            <a:extLst>
              <a:ext uri="{FF2B5EF4-FFF2-40B4-BE49-F238E27FC236}">
                <a16:creationId xmlns:a16="http://schemas.microsoft.com/office/drawing/2014/main" id="{C3291EEE-8781-E438-E9D9-3458CAC9C0B1}"/>
              </a:ext>
            </a:extLst>
          </p:cNvPr>
          <p:cNvSpPr txBox="1"/>
          <p:nvPr/>
        </p:nvSpPr>
        <p:spPr>
          <a:xfrm>
            <a:off x="1238865" y="1750142"/>
            <a:ext cx="2897653" cy="1477328"/>
          </a:xfrm>
          <a:prstGeom prst="rect">
            <a:avLst/>
          </a:prstGeom>
          <a:noFill/>
        </p:spPr>
        <p:txBody>
          <a:bodyPr wrap="none" rtlCol="0">
            <a:spAutoFit/>
          </a:bodyPr>
          <a:lstStyle/>
          <a:p>
            <a:pPr marL="285750" indent="-285750">
              <a:buFontTx/>
              <a:buChar char="-"/>
            </a:pPr>
            <a:r>
              <a:rPr lang="en-US" dirty="0">
                <a:hlinkClick r:id="rId2" action="ppaction://hlinkfile"/>
              </a:rPr>
              <a:t>application_data.csv</a:t>
            </a:r>
            <a:endParaRPr lang="en-US" dirty="0"/>
          </a:p>
          <a:p>
            <a:pPr marL="285750" indent="-285750">
              <a:buFontTx/>
              <a:buChar char="-"/>
            </a:pPr>
            <a:endParaRPr lang="en-US" dirty="0"/>
          </a:p>
          <a:p>
            <a:pPr marL="285750" indent="-285750">
              <a:buFontTx/>
              <a:buChar char="-"/>
            </a:pPr>
            <a:r>
              <a:rPr lang="en-US" dirty="0">
                <a:hlinkClick r:id="rId3" action="ppaction://hlinkfile"/>
              </a:rPr>
              <a:t>application_data_filled.csv</a:t>
            </a:r>
            <a:endParaRPr lang="en-US" dirty="0"/>
          </a:p>
          <a:p>
            <a:pPr marL="285750" indent="-285750">
              <a:buFontTx/>
              <a:buChar char="-"/>
            </a:pPr>
            <a:endParaRPr lang="en-US" dirty="0"/>
          </a:p>
          <a:p>
            <a:pPr marL="285750" indent="-285750">
              <a:buFontTx/>
              <a:buChar char="-"/>
            </a:pPr>
            <a:r>
              <a:rPr lang="en-IN" dirty="0">
                <a:hlinkClick r:id="rId4" action="ppaction://hlinkfile"/>
              </a:rPr>
              <a:t>previous_application.csv</a:t>
            </a:r>
            <a:endParaRPr lang="en-IN" dirty="0"/>
          </a:p>
        </p:txBody>
      </p:sp>
      <p:pic>
        <p:nvPicPr>
          <p:cNvPr id="4" name="Picture 3">
            <a:extLst>
              <a:ext uri="{FF2B5EF4-FFF2-40B4-BE49-F238E27FC236}">
                <a16:creationId xmlns:a16="http://schemas.microsoft.com/office/drawing/2014/main" id="{169AA402-968F-E470-3224-ADA772E6DC5C}"/>
              </a:ext>
            </a:extLst>
          </p:cNvPr>
          <p:cNvPicPr>
            <a:picLocks noChangeAspect="1"/>
          </p:cNvPicPr>
          <p:nvPr/>
        </p:nvPicPr>
        <p:blipFill>
          <a:blip r:embed="rId5"/>
          <a:stretch>
            <a:fillRect/>
          </a:stretch>
        </p:blipFill>
        <p:spPr>
          <a:xfrm>
            <a:off x="-1" y="0"/>
            <a:ext cx="727476" cy="727476"/>
          </a:xfrm>
          <a:prstGeom prst="rect">
            <a:avLst/>
          </a:prstGeom>
        </p:spPr>
      </p:pic>
    </p:spTree>
    <p:extLst>
      <p:ext uri="{BB962C8B-B14F-4D97-AF65-F5344CB8AC3E}">
        <p14:creationId xmlns:p14="http://schemas.microsoft.com/office/powerpoint/2010/main" val="1076684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AABE4-6842-2370-A3B7-D2BA6F15C876}"/>
              </a:ext>
            </a:extLst>
          </p:cNvPr>
          <p:cNvSpPr txBox="1"/>
          <p:nvPr/>
        </p:nvSpPr>
        <p:spPr>
          <a:xfrm>
            <a:off x="4943284" y="88490"/>
            <a:ext cx="2305439" cy="646331"/>
          </a:xfrm>
          <a:prstGeom prst="rect">
            <a:avLst/>
          </a:prstGeom>
          <a:noFill/>
        </p:spPr>
        <p:txBody>
          <a:bodyPr wrap="none" rtlCol="0">
            <a:spAutoFit/>
          </a:bodyPr>
          <a:lstStyle/>
          <a:p>
            <a:pPr algn="ctr"/>
            <a:r>
              <a:rPr lang="en-US" sz="3600" u="sng" dirty="0"/>
              <a:t>Conclusion</a:t>
            </a:r>
            <a:endParaRPr lang="en-IN" sz="3600" u="sng" dirty="0"/>
          </a:p>
        </p:txBody>
      </p:sp>
      <p:sp>
        <p:nvSpPr>
          <p:cNvPr id="3" name="TextBox 2">
            <a:extLst>
              <a:ext uri="{FF2B5EF4-FFF2-40B4-BE49-F238E27FC236}">
                <a16:creationId xmlns:a16="http://schemas.microsoft.com/office/drawing/2014/main" id="{35534F55-64DA-C19C-65E1-010D2F7303F3}"/>
              </a:ext>
            </a:extLst>
          </p:cNvPr>
          <p:cNvSpPr txBox="1"/>
          <p:nvPr/>
        </p:nvSpPr>
        <p:spPr>
          <a:xfrm>
            <a:off x="727587" y="1396181"/>
            <a:ext cx="10766323"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TARGET column shows the history or probable default cases so it is the most important column for consideration in approving the applications.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customers with no default history or no probable default scenarios can be considered for approving the loan. Unless the ask for loan amount is greater than their eligibility or the amount of their mortgage.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customers with default history can be considered for approval if their previous default was only once and it was for only few day or few weeks due to genuine reasons, otherwise their consideration should be denied.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customers with probable default in future can have many reasons such as low income, low mortgage value, no mortgage, greater age etc. For such customers, it would be for best if the application is not considered.</a:t>
            </a:r>
            <a:endParaRPr lang="en-IN" dirty="0"/>
          </a:p>
        </p:txBody>
      </p:sp>
      <p:pic>
        <p:nvPicPr>
          <p:cNvPr id="4" name="Picture 3">
            <a:extLst>
              <a:ext uri="{FF2B5EF4-FFF2-40B4-BE49-F238E27FC236}">
                <a16:creationId xmlns:a16="http://schemas.microsoft.com/office/drawing/2014/main" id="{920593B2-F93F-D68A-F258-7B3D022C2721}"/>
              </a:ext>
            </a:extLst>
          </p:cNvPr>
          <p:cNvPicPr>
            <a:picLocks noChangeAspect="1"/>
          </p:cNvPicPr>
          <p:nvPr/>
        </p:nvPicPr>
        <p:blipFill>
          <a:blip r:embed="rId2"/>
          <a:stretch>
            <a:fillRect/>
          </a:stretch>
        </p:blipFill>
        <p:spPr>
          <a:xfrm>
            <a:off x="-1" y="0"/>
            <a:ext cx="727476" cy="727476"/>
          </a:xfrm>
          <a:prstGeom prst="rect">
            <a:avLst/>
          </a:prstGeom>
        </p:spPr>
      </p:pic>
    </p:spTree>
    <p:extLst>
      <p:ext uri="{BB962C8B-B14F-4D97-AF65-F5344CB8AC3E}">
        <p14:creationId xmlns:p14="http://schemas.microsoft.com/office/powerpoint/2010/main" val="3347290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44B0C-863A-D5B2-83A5-0D1EC91267C0}"/>
              </a:ext>
            </a:extLst>
          </p:cNvPr>
          <p:cNvSpPr txBox="1"/>
          <p:nvPr/>
        </p:nvSpPr>
        <p:spPr>
          <a:xfrm>
            <a:off x="4355690" y="1769806"/>
            <a:ext cx="2951577" cy="646331"/>
          </a:xfrm>
          <a:prstGeom prst="rect">
            <a:avLst/>
          </a:prstGeom>
          <a:noFill/>
        </p:spPr>
        <p:txBody>
          <a:bodyPr wrap="none" rtlCol="0">
            <a:spAutoFit/>
          </a:bodyPr>
          <a:lstStyle/>
          <a:p>
            <a:r>
              <a:rPr lang="en-US" sz="3600" b="1" u="sng" dirty="0"/>
              <a:t>THANK YOU</a:t>
            </a:r>
            <a:endParaRPr lang="en-IN" sz="3600" b="1" u="sng" dirty="0"/>
          </a:p>
        </p:txBody>
      </p:sp>
      <p:sp>
        <p:nvSpPr>
          <p:cNvPr id="3" name="TextBox 2">
            <a:extLst>
              <a:ext uri="{FF2B5EF4-FFF2-40B4-BE49-F238E27FC236}">
                <a16:creationId xmlns:a16="http://schemas.microsoft.com/office/drawing/2014/main" id="{E5F93E0D-E4D7-F228-10E5-0EF5D544FFCC}"/>
              </a:ext>
            </a:extLst>
          </p:cNvPr>
          <p:cNvSpPr txBox="1"/>
          <p:nvPr/>
        </p:nvSpPr>
        <p:spPr>
          <a:xfrm>
            <a:off x="9537291" y="5486400"/>
            <a:ext cx="1602618" cy="646331"/>
          </a:xfrm>
          <a:prstGeom prst="rect">
            <a:avLst/>
          </a:prstGeom>
          <a:noFill/>
        </p:spPr>
        <p:txBody>
          <a:bodyPr wrap="none" rtlCol="0">
            <a:spAutoFit/>
          </a:bodyPr>
          <a:lstStyle/>
          <a:p>
            <a:r>
              <a:rPr lang="en-US" dirty="0"/>
              <a:t>BY- </a:t>
            </a:r>
          </a:p>
          <a:p>
            <a:r>
              <a:rPr lang="en-US" dirty="0"/>
              <a:t>Alankar Saxena</a:t>
            </a:r>
            <a:endParaRPr lang="en-IN" dirty="0"/>
          </a:p>
        </p:txBody>
      </p:sp>
      <p:pic>
        <p:nvPicPr>
          <p:cNvPr id="4" name="Picture 3">
            <a:extLst>
              <a:ext uri="{FF2B5EF4-FFF2-40B4-BE49-F238E27FC236}">
                <a16:creationId xmlns:a16="http://schemas.microsoft.com/office/drawing/2014/main" id="{480FB5F8-4B81-A38F-4C3A-32A3CBBE5370}"/>
              </a:ext>
            </a:extLst>
          </p:cNvPr>
          <p:cNvPicPr>
            <a:picLocks noChangeAspect="1"/>
          </p:cNvPicPr>
          <p:nvPr/>
        </p:nvPicPr>
        <p:blipFill>
          <a:blip r:embed="rId2"/>
          <a:stretch>
            <a:fillRect/>
          </a:stretch>
        </p:blipFill>
        <p:spPr>
          <a:xfrm>
            <a:off x="-1" y="0"/>
            <a:ext cx="727476" cy="727476"/>
          </a:xfrm>
          <a:prstGeom prst="rect">
            <a:avLst/>
          </a:prstGeom>
        </p:spPr>
      </p:pic>
    </p:spTree>
    <p:extLst>
      <p:ext uri="{BB962C8B-B14F-4D97-AF65-F5344CB8AC3E}">
        <p14:creationId xmlns:p14="http://schemas.microsoft.com/office/powerpoint/2010/main" val="1388814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210" y="9842"/>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pPr algn="l"/>
            <a:r>
              <a:rPr lang="en-US" sz="4000" dirty="0"/>
              <a:t>Bank Loan Case Study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Identify Missing Data</a:t>
            </a:r>
          </a:p>
          <a:p>
            <a:pPr marL="36900" lvl="0" indent="0">
              <a:buNone/>
            </a:pPr>
            <a:r>
              <a:rPr lang="en-US" sz="2400" dirty="0"/>
              <a:t>Identify Outliers</a:t>
            </a:r>
          </a:p>
          <a:p>
            <a:pPr marL="36900" lvl="0" indent="0">
              <a:buNone/>
            </a:pPr>
            <a:r>
              <a:rPr lang="en-US" sz="2400" dirty="0"/>
              <a:t>Analyze Data Imbalance</a:t>
            </a:r>
          </a:p>
          <a:p>
            <a:pPr marL="36900" lvl="0" indent="0">
              <a:buNone/>
            </a:pPr>
            <a:r>
              <a:rPr lang="en-US" sz="2400" dirty="0"/>
              <a:t>Univariate, Segmented Univariate and Bivariate Analysis</a:t>
            </a:r>
          </a:p>
          <a:p>
            <a:pPr marL="36900" lvl="0" indent="0">
              <a:buNone/>
            </a:pPr>
            <a:r>
              <a:rPr lang="en-US" sz="2400" dirty="0"/>
              <a:t>Correlation</a:t>
            </a:r>
          </a:p>
          <a:p>
            <a:endParaRPr lang="en-US" sz="2400" dirty="0"/>
          </a:p>
        </p:txBody>
      </p:sp>
      <p:pic>
        <p:nvPicPr>
          <p:cNvPr id="5" name="Picture 4">
            <a:extLst>
              <a:ext uri="{FF2B5EF4-FFF2-40B4-BE49-F238E27FC236}">
                <a16:creationId xmlns:a16="http://schemas.microsoft.com/office/drawing/2014/main" id="{2001BE2A-9BB3-730D-A27A-1104FBA360A8}"/>
              </a:ext>
            </a:extLst>
          </p:cNvPr>
          <p:cNvPicPr>
            <a:picLocks noChangeAspect="1"/>
          </p:cNvPicPr>
          <p:nvPr/>
        </p:nvPicPr>
        <p:blipFill>
          <a:blip r:embed="rId7"/>
          <a:stretch>
            <a:fillRect/>
          </a:stretch>
        </p:blipFill>
        <p:spPr>
          <a:xfrm>
            <a:off x="-1" y="0"/>
            <a:ext cx="727476" cy="727476"/>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4E6A20-DB84-6840-8401-1294D53D758B}"/>
              </a:ext>
            </a:extLst>
          </p:cNvPr>
          <p:cNvSpPr txBox="1"/>
          <p:nvPr/>
        </p:nvSpPr>
        <p:spPr>
          <a:xfrm>
            <a:off x="4039475" y="275304"/>
            <a:ext cx="4113049" cy="646331"/>
          </a:xfrm>
          <a:prstGeom prst="rect">
            <a:avLst/>
          </a:prstGeom>
          <a:noFill/>
        </p:spPr>
        <p:txBody>
          <a:bodyPr wrap="none" rtlCol="0">
            <a:spAutoFit/>
          </a:bodyPr>
          <a:lstStyle/>
          <a:p>
            <a:pPr algn="ctr"/>
            <a:r>
              <a:rPr lang="en-US" sz="3600" u="sng" dirty="0"/>
              <a:t>Identify Missing Data</a:t>
            </a:r>
            <a:endParaRPr lang="en-IN" sz="3600" u="sng" dirty="0"/>
          </a:p>
        </p:txBody>
      </p:sp>
      <p:pic>
        <p:nvPicPr>
          <p:cNvPr id="4" name="Picture 3">
            <a:extLst>
              <a:ext uri="{FF2B5EF4-FFF2-40B4-BE49-F238E27FC236}">
                <a16:creationId xmlns:a16="http://schemas.microsoft.com/office/drawing/2014/main" id="{204BD670-85F4-1FE6-7A28-422038E0E5F7}"/>
              </a:ext>
            </a:extLst>
          </p:cNvPr>
          <p:cNvPicPr>
            <a:picLocks noChangeAspect="1"/>
          </p:cNvPicPr>
          <p:nvPr/>
        </p:nvPicPr>
        <p:blipFill>
          <a:blip r:embed="rId2"/>
          <a:stretch>
            <a:fillRect/>
          </a:stretch>
        </p:blipFill>
        <p:spPr>
          <a:xfrm>
            <a:off x="6095999" y="1198236"/>
            <a:ext cx="5732207" cy="4060723"/>
          </a:xfrm>
          <a:prstGeom prst="rect">
            <a:avLst/>
          </a:prstGeom>
        </p:spPr>
      </p:pic>
      <p:sp>
        <p:nvSpPr>
          <p:cNvPr id="5" name="TextBox 4">
            <a:extLst>
              <a:ext uri="{FF2B5EF4-FFF2-40B4-BE49-F238E27FC236}">
                <a16:creationId xmlns:a16="http://schemas.microsoft.com/office/drawing/2014/main" id="{41B7EE67-5E05-2301-1559-9B42423F0774}"/>
              </a:ext>
            </a:extLst>
          </p:cNvPr>
          <p:cNvSpPr txBox="1"/>
          <p:nvPr/>
        </p:nvSpPr>
        <p:spPr>
          <a:xfrm>
            <a:off x="363794" y="1198236"/>
            <a:ext cx="5323649"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In application_data, out of total 122 columns, 67 columns have missing values.</a:t>
            </a:r>
          </a:p>
          <a:p>
            <a:pPr marL="285750" indent="-285750">
              <a:buFont typeface="Wingdings" panose="05000000000000000000" pitchFamily="2" charset="2"/>
              <a:buChar char="Ø"/>
            </a:pPr>
            <a:r>
              <a:rPr lang="en-US" dirty="0"/>
              <a:t>In previous_application, out of total 37 columns, 15 columns have missing values.</a:t>
            </a:r>
          </a:p>
          <a:p>
            <a:pPr marL="285750" indent="-285750">
              <a:buFont typeface="Wingdings" panose="05000000000000000000" pitchFamily="2" charset="2"/>
              <a:buChar char="Ø"/>
            </a:pPr>
            <a:r>
              <a:rPr lang="en-US" dirty="0"/>
              <a:t>Bar chart shows the count of missing values in each column in application_data.</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In both files, application_data and previous_application, continuous/numerical columns with missing values are filled with median of the particular column.</a:t>
            </a:r>
          </a:p>
          <a:p>
            <a:pPr marL="285750" indent="-285750">
              <a:buFont typeface="Wingdings" panose="05000000000000000000" pitchFamily="2" charset="2"/>
              <a:buChar char="Ø"/>
            </a:pPr>
            <a:r>
              <a:rPr lang="en-US" dirty="0"/>
              <a:t>The categorical columns with missing value are filled with mode of the particular column.</a:t>
            </a:r>
          </a:p>
        </p:txBody>
      </p:sp>
      <p:pic>
        <p:nvPicPr>
          <p:cNvPr id="7" name="Picture 6">
            <a:extLst>
              <a:ext uri="{FF2B5EF4-FFF2-40B4-BE49-F238E27FC236}">
                <a16:creationId xmlns:a16="http://schemas.microsoft.com/office/drawing/2014/main" id="{0E4CBD42-FADB-AF0D-F710-C2D4251CA892}"/>
              </a:ext>
            </a:extLst>
          </p:cNvPr>
          <p:cNvPicPr>
            <a:picLocks noChangeAspect="1"/>
          </p:cNvPicPr>
          <p:nvPr/>
        </p:nvPicPr>
        <p:blipFill>
          <a:blip r:embed="rId3"/>
          <a:stretch>
            <a:fillRect/>
          </a:stretch>
        </p:blipFill>
        <p:spPr>
          <a:xfrm>
            <a:off x="-1" y="0"/>
            <a:ext cx="727476" cy="727476"/>
          </a:xfrm>
          <a:prstGeom prst="rect">
            <a:avLst/>
          </a:prstGeom>
        </p:spPr>
      </p:pic>
    </p:spTree>
    <p:extLst>
      <p:ext uri="{BB962C8B-B14F-4D97-AF65-F5344CB8AC3E}">
        <p14:creationId xmlns:p14="http://schemas.microsoft.com/office/powerpoint/2010/main" val="2285654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0ED8E3-6413-A2B7-1671-3933186A2E41}"/>
              </a:ext>
            </a:extLst>
          </p:cNvPr>
          <p:cNvSpPr txBox="1"/>
          <p:nvPr/>
        </p:nvSpPr>
        <p:spPr>
          <a:xfrm>
            <a:off x="4488059" y="0"/>
            <a:ext cx="3215880" cy="646331"/>
          </a:xfrm>
          <a:prstGeom prst="rect">
            <a:avLst/>
          </a:prstGeom>
          <a:noFill/>
        </p:spPr>
        <p:txBody>
          <a:bodyPr wrap="none" rtlCol="0">
            <a:spAutoFit/>
          </a:bodyPr>
          <a:lstStyle/>
          <a:p>
            <a:pPr algn="ctr"/>
            <a:r>
              <a:rPr lang="en-US" sz="3600" u="sng" dirty="0"/>
              <a:t>Identify Outliers</a:t>
            </a:r>
            <a:endParaRPr lang="en-IN" sz="3600" u="sng" dirty="0"/>
          </a:p>
        </p:txBody>
      </p:sp>
      <p:pic>
        <p:nvPicPr>
          <p:cNvPr id="4" name="Picture 3">
            <a:extLst>
              <a:ext uri="{FF2B5EF4-FFF2-40B4-BE49-F238E27FC236}">
                <a16:creationId xmlns:a16="http://schemas.microsoft.com/office/drawing/2014/main" id="{3AA9948D-ABB5-A447-0EEF-2F5B6D1D946E}"/>
              </a:ext>
            </a:extLst>
          </p:cNvPr>
          <p:cNvPicPr>
            <a:picLocks noChangeAspect="1"/>
          </p:cNvPicPr>
          <p:nvPr/>
        </p:nvPicPr>
        <p:blipFill>
          <a:blip r:embed="rId2"/>
          <a:stretch>
            <a:fillRect/>
          </a:stretch>
        </p:blipFill>
        <p:spPr>
          <a:xfrm>
            <a:off x="586176" y="727476"/>
            <a:ext cx="4780982" cy="2288570"/>
          </a:xfrm>
          <a:prstGeom prst="rect">
            <a:avLst/>
          </a:prstGeom>
        </p:spPr>
      </p:pic>
      <p:pic>
        <p:nvPicPr>
          <p:cNvPr id="6" name="Picture 5">
            <a:extLst>
              <a:ext uri="{FF2B5EF4-FFF2-40B4-BE49-F238E27FC236}">
                <a16:creationId xmlns:a16="http://schemas.microsoft.com/office/drawing/2014/main" id="{C29D80A9-6A3C-9A7C-2C19-86D580FDF1C3}"/>
              </a:ext>
            </a:extLst>
          </p:cNvPr>
          <p:cNvPicPr>
            <a:picLocks noChangeAspect="1"/>
          </p:cNvPicPr>
          <p:nvPr/>
        </p:nvPicPr>
        <p:blipFill>
          <a:blip r:embed="rId3"/>
          <a:stretch>
            <a:fillRect/>
          </a:stretch>
        </p:blipFill>
        <p:spPr>
          <a:xfrm>
            <a:off x="6824844" y="727476"/>
            <a:ext cx="4780983" cy="2288570"/>
          </a:xfrm>
          <a:prstGeom prst="rect">
            <a:avLst/>
          </a:prstGeom>
        </p:spPr>
      </p:pic>
      <p:pic>
        <p:nvPicPr>
          <p:cNvPr id="8" name="Picture 7">
            <a:extLst>
              <a:ext uri="{FF2B5EF4-FFF2-40B4-BE49-F238E27FC236}">
                <a16:creationId xmlns:a16="http://schemas.microsoft.com/office/drawing/2014/main" id="{34AD9151-4B49-EB15-878D-001200F9AD88}"/>
              </a:ext>
            </a:extLst>
          </p:cNvPr>
          <p:cNvPicPr>
            <a:picLocks noChangeAspect="1"/>
          </p:cNvPicPr>
          <p:nvPr/>
        </p:nvPicPr>
        <p:blipFill>
          <a:blip r:embed="rId4"/>
          <a:stretch>
            <a:fillRect/>
          </a:stretch>
        </p:blipFill>
        <p:spPr>
          <a:xfrm>
            <a:off x="3715340" y="4070443"/>
            <a:ext cx="4780983" cy="2069913"/>
          </a:xfrm>
          <a:prstGeom prst="rect">
            <a:avLst/>
          </a:prstGeom>
        </p:spPr>
      </p:pic>
      <p:sp>
        <p:nvSpPr>
          <p:cNvPr id="12" name="TextBox 11">
            <a:extLst>
              <a:ext uri="{FF2B5EF4-FFF2-40B4-BE49-F238E27FC236}">
                <a16:creationId xmlns:a16="http://schemas.microsoft.com/office/drawing/2014/main" id="{6700D067-88FA-FC50-3364-3B1F042EAD58}"/>
              </a:ext>
            </a:extLst>
          </p:cNvPr>
          <p:cNvSpPr txBox="1"/>
          <p:nvPr/>
        </p:nvSpPr>
        <p:spPr>
          <a:xfrm>
            <a:off x="586176" y="3097191"/>
            <a:ext cx="4780982"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Histogram of all the columns with no outliers.</a:t>
            </a:r>
            <a:endParaRPr lang="en-IN" dirty="0"/>
          </a:p>
        </p:txBody>
      </p:sp>
      <p:sp>
        <p:nvSpPr>
          <p:cNvPr id="13" name="TextBox 12">
            <a:extLst>
              <a:ext uri="{FF2B5EF4-FFF2-40B4-BE49-F238E27FC236}">
                <a16:creationId xmlns:a16="http://schemas.microsoft.com/office/drawing/2014/main" id="{31C5294F-77EF-5979-E695-BB38013290C9}"/>
              </a:ext>
            </a:extLst>
          </p:cNvPr>
          <p:cNvSpPr txBox="1"/>
          <p:nvPr/>
        </p:nvSpPr>
        <p:spPr>
          <a:xfrm>
            <a:off x="6824842" y="3059668"/>
            <a:ext cx="4780982"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Histogram of Credit Amount and Goods Price.</a:t>
            </a:r>
          </a:p>
          <a:p>
            <a:pPr marL="285750" indent="-285750">
              <a:buFont typeface="Wingdings" panose="05000000000000000000" pitchFamily="2" charset="2"/>
              <a:buChar char="Ø"/>
            </a:pPr>
            <a:r>
              <a:rPr lang="en-US" dirty="0"/>
              <a:t>Has very symmetrical and visible data with total outliers between 1000 to 2500.</a:t>
            </a:r>
            <a:endParaRPr lang="en-IN" dirty="0"/>
          </a:p>
        </p:txBody>
      </p:sp>
      <p:sp>
        <p:nvSpPr>
          <p:cNvPr id="14" name="TextBox 13">
            <a:extLst>
              <a:ext uri="{FF2B5EF4-FFF2-40B4-BE49-F238E27FC236}">
                <a16:creationId xmlns:a16="http://schemas.microsoft.com/office/drawing/2014/main" id="{8C9A37AE-FD18-B402-E180-14B6E1418DB3}"/>
              </a:ext>
            </a:extLst>
          </p:cNvPr>
          <p:cNvSpPr txBox="1"/>
          <p:nvPr/>
        </p:nvSpPr>
        <p:spPr>
          <a:xfrm>
            <a:off x="1927122" y="6245660"/>
            <a:ext cx="794446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Histogram of income amount.</a:t>
            </a:r>
          </a:p>
          <a:p>
            <a:pPr marL="285750" indent="-285750">
              <a:buFont typeface="Wingdings" panose="05000000000000000000" pitchFamily="2" charset="2"/>
              <a:buChar char="Ø"/>
            </a:pPr>
            <a:r>
              <a:rPr lang="en-US" dirty="0"/>
              <a:t>It has one 2000+ outlier with one specific extreme value which changes it’s demography.</a:t>
            </a:r>
            <a:endParaRPr lang="en-IN" dirty="0"/>
          </a:p>
        </p:txBody>
      </p:sp>
      <p:pic>
        <p:nvPicPr>
          <p:cNvPr id="15" name="Picture 14">
            <a:extLst>
              <a:ext uri="{FF2B5EF4-FFF2-40B4-BE49-F238E27FC236}">
                <a16:creationId xmlns:a16="http://schemas.microsoft.com/office/drawing/2014/main" id="{86F8254C-D4FB-1AC0-1049-72EE4A303532}"/>
              </a:ext>
            </a:extLst>
          </p:cNvPr>
          <p:cNvPicPr>
            <a:picLocks noChangeAspect="1"/>
          </p:cNvPicPr>
          <p:nvPr/>
        </p:nvPicPr>
        <p:blipFill>
          <a:blip r:embed="rId5"/>
          <a:stretch>
            <a:fillRect/>
          </a:stretch>
        </p:blipFill>
        <p:spPr>
          <a:xfrm>
            <a:off x="-1" y="0"/>
            <a:ext cx="727476" cy="727476"/>
          </a:xfrm>
          <a:prstGeom prst="rect">
            <a:avLst/>
          </a:prstGeom>
        </p:spPr>
      </p:pic>
    </p:spTree>
    <p:extLst>
      <p:ext uri="{BB962C8B-B14F-4D97-AF65-F5344CB8AC3E}">
        <p14:creationId xmlns:p14="http://schemas.microsoft.com/office/powerpoint/2010/main" val="1360365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26703-89A4-4C85-5337-6ED6511B80FE}"/>
              </a:ext>
            </a:extLst>
          </p:cNvPr>
          <p:cNvPicPr>
            <a:picLocks noChangeAspect="1"/>
          </p:cNvPicPr>
          <p:nvPr/>
        </p:nvPicPr>
        <p:blipFill>
          <a:blip r:embed="rId2"/>
          <a:stretch>
            <a:fillRect/>
          </a:stretch>
        </p:blipFill>
        <p:spPr>
          <a:xfrm>
            <a:off x="277044" y="440594"/>
            <a:ext cx="5474828" cy="3177678"/>
          </a:xfrm>
          <a:prstGeom prst="rect">
            <a:avLst/>
          </a:prstGeom>
        </p:spPr>
      </p:pic>
      <p:pic>
        <p:nvPicPr>
          <p:cNvPr id="4" name="Picture 3">
            <a:extLst>
              <a:ext uri="{FF2B5EF4-FFF2-40B4-BE49-F238E27FC236}">
                <a16:creationId xmlns:a16="http://schemas.microsoft.com/office/drawing/2014/main" id="{F13DB9D4-01F7-D6A6-7EA2-90AF35E4A67E}"/>
              </a:ext>
            </a:extLst>
          </p:cNvPr>
          <p:cNvPicPr>
            <a:picLocks noChangeAspect="1"/>
          </p:cNvPicPr>
          <p:nvPr/>
        </p:nvPicPr>
        <p:blipFill>
          <a:blip r:embed="rId3"/>
          <a:stretch>
            <a:fillRect/>
          </a:stretch>
        </p:blipFill>
        <p:spPr>
          <a:xfrm>
            <a:off x="6440129" y="440593"/>
            <a:ext cx="5474827" cy="3177677"/>
          </a:xfrm>
          <a:prstGeom prst="rect">
            <a:avLst/>
          </a:prstGeom>
        </p:spPr>
      </p:pic>
      <p:sp>
        <p:nvSpPr>
          <p:cNvPr id="5" name="TextBox 4">
            <a:extLst>
              <a:ext uri="{FF2B5EF4-FFF2-40B4-BE49-F238E27FC236}">
                <a16:creationId xmlns:a16="http://schemas.microsoft.com/office/drawing/2014/main" id="{02158DA1-B845-7BFC-0023-42BA0C5B43EC}"/>
              </a:ext>
            </a:extLst>
          </p:cNvPr>
          <p:cNvSpPr txBox="1"/>
          <p:nvPr/>
        </p:nvSpPr>
        <p:spPr>
          <a:xfrm>
            <a:off x="471948" y="3871366"/>
            <a:ext cx="5279924"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Boxplot of columns with positive values(more than 0).</a:t>
            </a:r>
          </a:p>
          <a:p>
            <a:pPr marL="285750" indent="-285750">
              <a:buFont typeface="Wingdings" panose="05000000000000000000" pitchFamily="2" charset="2"/>
              <a:buChar char="Ø"/>
            </a:pPr>
            <a:r>
              <a:rPr lang="en-US" dirty="0"/>
              <a:t>Flags columns, counts columns and amount columns are considered in this.</a:t>
            </a:r>
          </a:p>
          <a:p>
            <a:pPr marL="285750" indent="-285750">
              <a:buFont typeface="Wingdings" panose="05000000000000000000" pitchFamily="2" charset="2"/>
              <a:buChar char="Ø"/>
            </a:pPr>
            <a:r>
              <a:rPr lang="en-US" dirty="0"/>
              <a:t>Counts column have few outliers ( 600-700)</a:t>
            </a:r>
          </a:p>
          <a:p>
            <a:pPr marL="285750" indent="-285750">
              <a:buFont typeface="Wingdings" panose="05000000000000000000" pitchFamily="2" charset="2"/>
              <a:buChar char="Ø"/>
            </a:pPr>
            <a:r>
              <a:rPr lang="en-US" dirty="0"/>
              <a:t>Flags column have large number of outliers as it only has two values.</a:t>
            </a:r>
            <a:endParaRPr lang="en-IN" dirty="0"/>
          </a:p>
        </p:txBody>
      </p:sp>
      <p:sp>
        <p:nvSpPr>
          <p:cNvPr id="6" name="TextBox 5">
            <a:extLst>
              <a:ext uri="{FF2B5EF4-FFF2-40B4-BE49-F238E27FC236}">
                <a16:creationId xmlns:a16="http://schemas.microsoft.com/office/drawing/2014/main" id="{E0C09E7B-A310-297A-87FA-7565131D51E3}"/>
              </a:ext>
            </a:extLst>
          </p:cNvPr>
          <p:cNvSpPr txBox="1"/>
          <p:nvPr/>
        </p:nvSpPr>
        <p:spPr>
          <a:xfrm>
            <a:off x="6440128" y="3871366"/>
            <a:ext cx="5279924"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Boxplot of columns with values less than 0.</a:t>
            </a:r>
          </a:p>
          <a:p>
            <a:pPr marL="285750" indent="-285750">
              <a:buFont typeface="Wingdings" panose="05000000000000000000" pitchFamily="2" charset="2"/>
              <a:buChar char="Ø"/>
            </a:pPr>
            <a:r>
              <a:rPr lang="en-US" dirty="0"/>
              <a:t>It involves rating columns and normalized columns.</a:t>
            </a:r>
          </a:p>
          <a:p>
            <a:pPr marL="285750" indent="-285750">
              <a:buFont typeface="Wingdings" panose="05000000000000000000" pitchFamily="2" charset="2"/>
              <a:buChar char="Ø"/>
            </a:pPr>
            <a:r>
              <a:rPr lang="en-US" dirty="0"/>
              <a:t>Count of outliers in these column is mostly very high.</a:t>
            </a:r>
            <a:endParaRPr lang="en-IN" dirty="0"/>
          </a:p>
        </p:txBody>
      </p:sp>
      <p:sp>
        <p:nvSpPr>
          <p:cNvPr id="7" name="TextBox 6">
            <a:extLst>
              <a:ext uri="{FF2B5EF4-FFF2-40B4-BE49-F238E27FC236}">
                <a16:creationId xmlns:a16="http://schemas.microsoft.com/office/drawing/2014/main" id="{7BBC7882-5C75-885E-A696-B1BEC67432AA}"/>
              </a:ext>
            </a:extLst>
          </p:cNvPr>
          <p:cNvSpPr txBox="1"/>
          <p:nvPr/>
        </p:nvSpPr>
        <p:spPr>
          <a:xfrm>
            <a:off x="392231" y="5971119"/>
            <a:ext cx="11327821"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Most of the columns’ outliers are not changed as most of the useful data columns are expectedly real and can not be changed except few columns. </a:t>
            </a:r>
            <a:endParaRPr lang="en-IN" dirty="0"/>
          </a:p>
        </p:txBody>
      </p:sp>
      <p:pic>
        <p:nvPicPr>
          <p:cNvPr id="8" name="Picture 7">
            <a:extLst>
              <a:ext uri="{FF2B5EF4-FFF2-40B4-BE49-F238E27FC236}">
                <a16:creationId xmlns:a16="http://schemas.microsoft.com/office/drawing/2014/main" id="{D168AE4D-A5C6-07D6-07BF-FB70C4E2EAFB}"/>
              </a:ext>
            </a:extLst>
          </p:cNvPr>
          <p:cNvPicPr>
            <a:picLocks noChangeAspect="1"/>
          </p:cNvPicPr>
          <p:nvPr/>
        </p:nvPicPr>
        <p:blipFill>
          <a:blip r:embed="rId4"/>
          <a:stretch>
            <a:fillRect/>
          </a:stretch>
        </p:blipFill>
        <p:spPr>
          <a:xfrm>
            <a:off x="-1" y="0"/>
            <a:ext cx="511277" cy="511277"/>
          </a:xfrm>
          <a:prstGeom prst="rect">
            <a:avLst/>
          </a:prstGeom>
        </p:spPr>
      </p:pic>
    </p:spTree>
    <p:extLst>
      <p:ext uri="{BB962C8B-B14F-4D97-AF65-F5344CB8AC3E}">
        <p14:creationId xmlns:p14="http://schemas.microsoft.com/office/powerpoint/2010/main" val="1057409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B6EE1-018D-2A1C-371C-C206590319B4}"/>
              </a:ext>
            </a:extLst>
          </p:cNvPr>
          <p:cNvSpPr txBox="1"/>
          <p:nvPr/>
        </p:nvSpPr>
        <p:spPr>
          <a:xfrm>
            <a:off x="3802236" y="0"/>
            <a:ext cx="4587539" cy="646331"/>
          </a:xfrm>
          <a:prstGeom prst="rect">
            <a:avLst/>
          </a:prstGeom>
          <a:noFill/>
        </p:spPr>
        <p:txBody>
          <a:bodyPr wrap="none" rtlCol="0">
            <a:spAutoFit/>
          </a:bodyPr>
          <a:lstStyle/>
          <a:p>
            <a:pPr algn="ctr"/>
            <a:r>
              <a:rPr lang="en-US" sz="3600" u="sng" dirty="0"/>
              <a:t>Analyze Data Imbalance</a:t>
            </a:r>
            <a:endParaRPr lang="en-IN" sz="3600" u="sng" dirty="0"/>
          </a:p>
        </p:txBody>
      </p:sp>
      <p:pic>
        <p:nvPicPr>
          <p:cNvPr id="4" name="Picture 3">
            <a:extLst>
              <a:ext uri="{FF2B5EF4-FFF2-40B4-BE49-F238E27FC236}">
                <a16:creationId xmlns:a16="http://schemas.microsoft.com/office/drawing/2014/main" id="{43AC1043-268B-3039-DACF-4DD6184933FF}"/>
              </a:ext>
            </a:extLst>
          </p:cNvPr>
          <p:cNvPicPr>
            <a:picLocks noChangeAspect="1"/>
          </p:cNvPicPr>
          <p:nvPr/>
        </p:nvPicPr>
        <p:blipFill>
          <a:blip r:embed="rId2"/>
          <a:stretch>
            <a:fillRect/>
          </a:stretch>
        </p:blipFill>
        <p:spPr>
          <a:xfrm>
            <a:off x="6371305" y="814669"/>
            <a:ext cx="4994050" cy="2751539"/>
          </a:xfrm>
          <a:prstGeom prst="rect">
            <a:avLst/>
          </a:prstGeom>
        </p:spPr>
      </p:pic>
      <p:pic>
        <p:nvPicPr>
          <p:cNvPr id="6" name="Picture 5">
            <a:extLst>
              <a:ext uri="{FF2B5EF4-FFF2-40B4-BE49-F238E27FC236}">
                <a16:creationId xmlns:a16="http://schemas.microsoft.com/office/drawing/2014/main" id="{CCD20794-1565-BEFC-285B-2A84F21F47A6}"/>
              </a:ext>
            </a:extLst>
          </p:cNvPr>
          <p:cNvPicPr>
            <a:picLocks noChangeAspect="1"/>
          </p:cNvPicPr>
          <p:nvPr/>
        </p:nvPicPr>
        <p:blipFill>
          <a:blip r:embed="rId3"/>
          <a:stretch>
            <a:fillRect/>
          </a:stretch>
        </p:blipFill>
        <p:spPr>
          <a:xfrm>
            <a:off x="6371305" y="3734546"/>
            <a:ext cx="4994050" cy="2751539"/>
          </a:xfrm>
          <a:prstGeom prst="rect">
            <a:avLst/>
          </a:prstGeom>
        </p:spPr>
      </p:pic>
      <p:sp>
        <p:nvSpPr>
          <p:cNvPr id="8" name="TextBox 7">
            <a:extLst>
              <a:ext uri="{FF2B5EF4-FFF2-40B4-BE49-F238E27FC236}">
                <a16:creationId xmlns:a16="http://schemas.microsoft.com/office/drawing/2014/main" id="{BE48508A-88F7-F143-7520-D459435DE309}"/>
              </a:ext>
            </a:extLst>
          </p:cNvPr>
          <p:cNvSpPr txBox="1"/>
          <p:nvPr/>
        </p:nvSpPr>
        <p:spPr>
          <a:xfrm>
            <a:off x="599769" y="1307690"/>
            <a:ext cx="5220928"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t>Ratio of Default Cases/ Non Default Cases= </a:t>
            </a:r>
            <a:r>
              <a:rPr lang="en-US" b="1" u="sng" dirty="0"/>
              <a:t>0.088</a:t>
            </a:r>
          </a:p>
          <a:p>
            <a:pPr marL="285750" indent="-285750">
              <a:buFont typeface="Wingdings" panose="05000000000000000000" pitchFamily="2" charset="2"/>
              <a:buChar char="Ø"/>
            </a:pPr>
            <a:endParaRPr lang="en-US" b="1" u="sng" dirty="0"/>
          </a:p>
          <a:p>
            <a:pPr marL="285750" indent="-285750">
              <a:buFont typeface="Wingdings" panose="05000000000000000000" pitchFamily="2" charset="2"/>
              <a:buChar char="Ø"/>
            </a:pPr>
            <a:r>
              <a:rPr lang="en-US" dirty="0"/>
              <a:t>Share of default cases in total cases= </a:t>
            </a:r>
            <a:r>
              <a:rPr lang="en-US" b="1" u="sng" dirty="0"/>
              <a:t>0.08</a:t>
            </a:r>
            <a:r>
              <a:rPr lang="en-US" dirty="0"/>
              <a:t>= </a:t>
            </a:r>
            <a:r>
              <a:rPr lang="en-US" b="1" u="sng" dirty="0"/>
              <a:t>8%</a:t>
            </a:r>
          </a:p>
          <a:p>
            <a:pPr marL="285750" indent="-285750">
              <a:buFont typeface="Wingdings" panose="05000000000000000000" pitchFamily="2" charset="2"/>
              <a:buChar char="Ø"/>
            </a:pPr>
            <a:endParaRPr lang="en-US" b="1" u="sng" dirty="0"/>
          </a:p>
          <a:p>
            <a:pPr marL="285750" indent="-285750">
              <a:buFont typeface="Wingdings" panose="05000000000000000000" pitchFamily="2" charset="2"/>
              <a:buChar char="Ø"/>
            </a:pPr>
            <a:r>
              <a:rPr lang="en-US" dirty="0"/>
              <a:t>Share of non default cases in total cases= </a:t>
            </a:r>
            <a:r>
              <a:rPr lang="en-US" b="1" u="sng" dirty="0"/>
              <a:t>0.92 </a:t>
            </a:r>
            <a:r>
              <a:rPr lang="en-US" dirty="0"/>
              <a:t>= </a:t>
            </a:r>
            <a:r>
              <a:rPr lang="en-US" b="1" u="sng" dirty="0"/>
              <a:t>92%</a:t>
            </a:r>
          </a:p>
          <a:p>
            <a:pPr marL="285750" indent="-285750">
              <a:buFont typeface="Wingdings" panose="05000000000000000000" pitchFamily="2" charset="2"/>
              <a:buChar char="Ø"/>
            </a:pPr>
            <a:endParaRPr lang="en-US" b="1" u="sng" dirty="0"/>
          </a:p>
          <a:p>
            <a:pPr marL="285750" indent="-285750">
              <a:buFont typeface="Wingdings" panose="05000000000000000000" pitchFamily="2" charset="2"/>
              <a:buChar char="Ø"/>
            </a:pPr>
            <a:r>
              <a:rPr lang="en-US" dirty="0"/>
              <a:t>In total applications+ offered cases, 92% customers have either  no default history or are not likely to have any difficulty in repaying.</a:t>
            </a:r>
          </a:p>
          <a:p>
            <a:pPr marL="285750" indent="-285750">
              <a:buFont typeface="Wingdings" panose="05000000000000000000" pitchFamily="2" charset="2"/>
              <a:buChar char="Ø"/>
            </a:pPr>
            <a:r>
              <a:rPr lang="en-US" dirty="0"/>
              <a:t>8% customers have either default history or are likely to have difficulty in repaying.</a:t>
            </a:r>
          </a:p>
          <a:p>
            <a:pPr marL="285750" indent="-285750">
              <a:buFont typeface="Wingdings" panose="05000000000000000000" pitchFamily="2" charset="2"/>
              <a:buChar char="Ø"/>
            </a:pPr>
            <a:r>
              <a:rPr lang="en-US" dirty="0"/>
              <a:t>Although, in those 8% customers, customers’ application can be approved if their salary amount is considerable and they are employed for more than specific time or if their previous default was only for few days or weeks due to some genuine issue.</a:t>
            </a:r>
            <a:endParaRPr lang="en-IN" dirty="0"/>
          </a:p>
        </p:txBody>
      </p:sp>
      <p:pic>
        <p:nvPicPr>
          <p:cNvPr id="9" name="Picture 8">
            <a:extLst>
              <a:ext uri="{FF2B5EF4-FFF2-40B4-BE49-F238E27FC236}">
                <a16:creationId xmlns:a16="http://schemas.microsoft.com/office/drawing/2014/main" id="{EE15067F-EDF0-549F-F98A-B0DA8D7E707D}"/>
              </a:ext>
            </a:extLst>
          </p:cNvPr>
          <p:cNvPicPr>
            <a:picLocks noChangeAspect="1"/>
          </p:cNvPicPr>
          <p:nvPr/>
        </p:nvPicPr>
        <p:blipFill>
          <a:blip r:embed="rId4"/>
          <a:stretch>
            <a:fillRect/>
          </a:stretch>
        </p:blipFill>
        <p:spPr>
          <a:xfrm>
            <a:off x="-1" y="0"/>
            <a:ext cx="727476" cy="727476"/>
          </a:xfrm>
          <a:prstGeom prst="rect">
            <a:avLst/>
          </a:prstGeom>
        </p:spPr>
      </p:pic>
    </p:spTree>
    <p:extLst>
      <p:ext uri="{BB962C8B-B14F-4D97-AF65-F5344CB8AC3E}">
        <p14:creationId xmlns:p14="http://schemas.microsoft.com/office/powerpoint/2010/main" val="316928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6777F0-3B4C-52F5-84A6-0F0A9FBE5152}"/>
              </a:ext>
            </a:extLst>
          </p:cNvPr>
          <p:cNvSpPr txBox="1"/>
          <p:nvPr/>
        </p:nvSpPr>
        <p:spPr>
          <a:xfrm>
            <a:off x="836258" y="9832"/>
            <a:ext cx="10519483" cy="646331"/>
          </a:xfrm>
          <a:prstGeom prst="rect">
            <a:avLst/>
          </a:prstGeom>
          <a:noFill/>
        </p:spPr>
        <p:txBody>
          <a:bodyPr wrap="none" rtlCol="0">
            <a:spAutoFit/>
          </a:bodyPr>
          <a:lstStyle/>
          <a:p>
            <a:pPr marL="36900" lvl="0" indent="0">
              <a:buNone/>
            </a:pPr>
            <a:r>
              <a:rPr lang="en-US" sz="3600" u="sng" dirty="0"/>
              <a:t>Univariate, Segmented Univariate and Bivariate Analysis</a:t>
            </a:r>
          </a:p>
        </p:txBody>
      </p:sp>
      <p:pic>
        <p:nvPicPr>
          <p:cNvPr id="4" name="Picture 3">
            <a:extLst>
              <a:ext uri="{FF2B5EF4-FFF2-40B4-BE49-F238E27FC236}">
                <a16:creationId xmlns:a16="http://schemas.microsoft.com/office/drawing/2014/main" id="{E514D192-91A7-93EA-B446-28C315B9CF5E}"/>
              </a:ext>
            </a:extLst>
          </p:cNvPr>
          <p:cNvPicPr>
            <a:picLocks noChangeAspect="1"/>
          </p:cNvPicPr>
          <p:nvPr/>
        </p:nvPicPr>
        <p:blipFill>
          <a:blip r:embed="rId2"/>
          <a:stretch>
            <a:fillRect/>
          </a:stretch>
        </p:blipFill>
        <p:spPr>
          <a:xfrm>
            <a:off x="3844414" y="3813539"/>
            <a:ext cx="4574816" cy="2388298"/>
          </a:xfrm>
          <a:prstGeom prst="rect">
            <a:avLst/>
          </a:prstGeom>
        </p:spPr>
      </p:pic>
      <p:pic>
        <p:nvPicPr>
          <p:cNvPr id="8" name="Picture 7">
            <a:extLst>
              <a:ext uri="{FF2B5EF4-FFF2-40B4-BE49-F238E27FC236}">
                <a16:creationId xmlns:a16="http://schemas.microsoft.com/office/drawing/2014/main" id="{505DE6A8-7387-793D-DE4C-07D072D5AD14}"/>
              </a:ext>
            </a:extLst>
          </p:cNvPr>
          <p:cNvPicPr>
            <a:picLocks noChangeAspect="1"/>
          </p:cNvPicPr>
          <p:nvPr/>
        </p:nvPicPr>
        <p:blipFill>
          <a:blip r:embed="rId3"/>
          <a:stretch>
            <a:fillRect/>
          </a:stretch>
        </p:blipFill>
        <p:spPr>
          <a:xfrm>
            <a:off x="6780926" y="683002"/>
            <a:ext cx="4574815" cy="2361459"/>
          </a:xfrm>
          <a:prstGeom prst="rect">
            <a:avLst/>
          </a:prstGeom>
        </p:spPr>
      </p:pic>
      <p:pic>
        <p:nvPicPr>
          <p:cNvPr id="15" name="Picture 14">
            <a:extLst>
              <a:ext uri="{FF2B5EF4-FFF2-40B4-BE49-F238E27FC236}">
                <a16:creationId xmlns:a16="http://schemas.microsoft.com/office/drawing/2014/main" id="{69E5B4FF-17E6-3B56-112D-8602CEAFC649}"/>
              </a:ext>
            </a:extLst>
          </p:cNvPr>
          <p:cNvPicPr>
            <a:picLocks noChangeAspect="1"/>
          </p:cNvPicPr>
          <p:nvPr/>
        </p:nvPicPr>
        <p:blipFill>
          <a:blip r:embed="rId4"/>
          <a:stretch>
            <a:fillRect/>
          </a:stretch>
        </p:blipFill>
        <p:spPr>
          <a:xfrm>
            <a:off x="836258" y="656163"/>
            <a:ext cx="4574815" cy="2388298"/>
          </a:xfrm>
          <a:prstGeom prst="rect">
            <a:avLst/>
          </a:prstGeom>
        </p:spPr>
      </p:pic>
      <p:sp>
        <p:nvSpPr>
          <p:cNvPr id="16" name="TextBox 15">
            <a:extLst>
              <a:ext uri="{FF2B5EF4-FFF2-40B4-BE49-F238E27FC236}">
                <a16:creationId xmlns:a16="http://schemas.microsoft.com/office/drawing/2014/main" id="{E6679BC5-3BC0-0D7E-C6DD-2881E4820A8E}"/>
              </a:ext>
            </a:extLst>
          </p:cNvPr>
          <p:cNvSpPr txBox="1"/>
          <p:nvPr/>
        </p:nvSpPr>
        <p:spPr>
          <a:xfrm>
            <a:off x="836258" y="3105834"/>
            <a:ext cx="4574814"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Credit amount histogram shows that mostly given credit amount is less than 900000.</a:t>
            </a:r>
            <a:endParaRPr lang="en-IN" dirty="0"/>
          </a:p>
        </p:txBody>
      </p:sp>
      <p:sp>
        <p:nvSpPr>
          <p:cNvPr id="17" name="TextBox 16">
            <a:extLst>
              <a:ext uri="{FF2B5EF4-FFF2-40B4-BE49-F238E27FC236}">
                <a16:creationId xmlns:a16="http://schemas.microsoft.com/office/drawing/2014/main" id="{90FA6BC3-334E-FAF9-CBD0-D67860E7367A}"/>
              </a:ext>
            </a:extLst>
          </p:cNvPr>
          <p:cNvSpPr txBox="1"/>
          <p:nvPr/>
        </p:nvSpPr>
        <p:spPr>
          <a:xfrm>
            <a:off x="6780926" y="3105834"/>
            <a:ext cx="4574814"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Goods price histogram suggests that amount varies a lot in between similar values. </a:t>
            </a:r>
            <a:endParaRPr lang="en-IN" dirty="0"/>
          </a:p>
        </p:txBody>
      </p:sp>
      <p:sp>
        <p:nvSpPr>
          <p:cNvPr id="18" name="TextBox 17">
            <a:extLst>
              <a:ext uri="{FF2B5EF4-FFF2-40B4-BE49-F238E27FC236}">
                <a16:creationId xmlns:a16="http://schemas.microsoft.com/office/drawing/2014/main" id="{E9B98CE8-7A55-1D86-3D24-0C6C44315281}"/>
              </a:ext>
            </a:extLst>
          </p:cNvPr>
          <p:cNvSpPr txBox="1"/>
          <p:nvPr/>
        </p:nvSpPr>
        <p:spPr>
          <a:xfrm>
            <a:off x="2989006" y="6166324"/>
            <a:ext cx="6371304"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Annuity amount histogram shows that most of the time annuity is less than 400000 but it has many greater values as well.</a:t>
            </a:r>
            <a:endParaRPr lang="en-IN" dirty="0"/>
          </a:p>
        </p:txBody>
      </p:sp>
      <p:pic>
        <p:nvPicPr>
          <p:cNvPr id="19" name="Picture 18">
            <a:extLst>
              <a:ext uri="{FF2B5EF4-FFF2-40B4-BE49-F238E27FC236}">
                <a16:creationId xmlns:a16="http://schemas.microsoft.com/office/drawing/2014/main" id="{9E8609C8-72E7-4B27-0966-9FA3945E404D}"/>
              </a:ext>
            </a:extLst>
          </p:cNvPr>
          <p:cNvPicPr>
            <a:picLocks noChangeAspect="1"/>
          </p:cNvPicPr>
          <p:nvPr/>
        </p:nvPicPr>
        <p:blipFill>
          <a:blip r:embed="rId5"/>
          <a:stretch>
            <a:fillRect/>
          </a:stretch>
        </p:blipFill>
        <p:spPr>
          <a:xfrm>
            <a:off x="-1" y="0"/>
            <a:ext cx="727476" cy="727476"/>
          </a:xfrm>
          <a:prstGeom prst="rect">
            <a:avLst/>
          </a:prstGeom>
        </p:spPr>
      </p:pic>
    </p:spTree>
    <p:extLst>
      <p:ext uri="{BB962C8B-B14F-4D97-AF65-F5344CB8AC3E}">
        <p14:creationId xmlns:p14="http://schemas.microsoft.com/office/powerpoint/2010/main" val="630290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98421-DA86-4816-5A48-065C87E729BB}"/>
              </a:ext>
            </a:extLst>
          </p:cNvPr>
          <p:cNvPicPr>
            <a:picLocks noChangeAspect="1"/>
          </p:cNvPicPr>
          <p:nvPr/>
        </p:nvPicPr>
        <p:blipFill>
          <a:blip r:embed="rId2"/>
          <a:stretch>
            <a:fillRect/>
          </a:stretch>
        </p:blipFill>
        <p:spPr>
          <a:xfrm>
            <a:off x="7270292" y="85892"/>
            <a:ext cx="4572044" cy="2588482"/>
          </a:xfrm>
          <a:prstGeom prst="rect">
            <a:avLst/>
          </a:prstGeom>
        </p:spPr>
      </p:pic>
      <p:pic>
        <p:nvPicPr>
          <p:cNvPr id="14" name="Picture 13">
            <a:extLst>
              <a:ext uri="{FF2B5EF4-FFF2-40B4-BE49-F238E27FC236}">
                <a16:creationId xmlns:a16="http://schemas.microsoft.com/office/drawing/2014/main" id="{E1B07751-1A6D-351E-249E-4BE16749FA7A}"/>
              </a:ext>
            </a:extLst>
          </p:cNvPr>
          <p:cNvPicPr>
            <a:picLocks noChangeAspect="1"/>
          </p:cNvPicPr>
          <p:nvPr/>
        </p:nvPicPr>
        <p:blipFill>
          <a:blip r:embed="rId3"/>
          <a:stretch>
            <a:fillRect/>
          </a:stretch>
        </p:blipFill>
        <p:spPr>
          <a:xfrm>
            <a:off x="3808592" y="3649930"/>
            <a:ext cx="4574815" cy="2588483"/>
          </a:xfrm>
          <a:prstGeom prst="rect">
            <a:avLst/>
          </a:prstGeom>
        </p:spPr>
      </p:pic>
      <p:pic>
        <p:nvPicPr>
          <p:cNvPr id="10" name="Picture 9">
            <a:extLst>
              <a:ext uri="{FF2B5EF4-FFF2-40B4-BE49-F238E27FC236}">
                <a16:creationId xmlns:a16="http://schemas.microsoft.com/office/drawing/2014/main" id="{403FCDFF-119F-F41C-C8C0-A08DA9DD83F7}"/>
              </a:ext>
            </a:extLst>
          </p:cNvPr>
          <p:cNvPicPr>
            <a:picLocks noChangeAspect="1"/>
          </p:cNvPicPr>
          <p:nvPr/>
        </p:nvPicPr>
        <p:blipFill>
          <a:blip r:embed="rId4"/>
          <a:stretch>
            <a:fillRect/>
          </a:stretch>
        </p:blipFill>
        <p:spPr>
          <a:xfrm>
            <a:off x="346895" y="85892"/>
            <a:ext cx="4574815" cy="2588482"/>
          </a:xfrm>
          <a:prstGeom prst="rect">
            <a:avLst/>
          </a:prstGeom>
        </p:spPr>
      </p:pic>
      <p:sp>
        <p:nvSpPr>
          <p:cNvPr id="2" name="TextBox 1">
            <a:extLst>
              <a:ext uri="{FF2B5EF4-FFF2-40B4-BE49-F238E27FC236}">
                <a16:creationId xmlns:a16="http://schemas.microsoft.com/office/drawing/2014/main" id="{D98AE800-1E99-AABD-4E5D-B1C46974A109}"/>
              </a:ext>
            </a:extLst>
          </p:cNvPr>
          <p:cNvSpPr txBox="1"/>
          <p:nvPr/>
        </p:nvSpPr>
        <p:spPr>
          <a:xfrm>
            <a:off x="346895" y="2726600"/>
            <a:ext cx="457481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Histogram of days since birth shows a distributed data, which suggests that different age group people are being considered.</a:t>
            </a:r>
            <a:endParaRPr lang="en-IN" dirty="0"/>
          </a:p>
        </p:txBody>
      </p:sp>
      <p:sp>
        <p:nvSpPr>
          <p:cNvPr id="3" name="TextBox 2">
            <a:extLst>
              <a:ext uri="{FF2B5EF4-FFF2-40B4-BE49-F238E27FC236}">
                <a16:creationId xmlns:a16="http://schemas.microsoft.com/office/drawing/2014/main" id="{BE0EF8EE-E815-C626-8469-B3EBB67F357E}"/>
              </a:ext>
            </a:extLst>
          </p:cNvPr>
          <p:cNvSpPr txBox="1"/>
          <p:nvPr/>
        </p:nvSpPr>
        <p:spPr>
          <a:xfrm>
            <a:off x="7267521" y="2746405"/>
            <a:ext cx="457481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Histogram of days since employed shows less distributed data i.e. most of the people have been employed less than 8500 days.</a:t>
            </a:r>
            <a:endParaRPr lang="en-IN" dirty="0"/>
          </a:p>
        </p:txBody>
      </p:sp>
      <p:sp>
        <p:nvSpPr>
          <p:cNvPr id="4" name="TextBox 3">
            <a:extLst>
              <a:ext uri="{FF2B5EF4-FFF2-40B4-BE49-F238E27FC236}">
                <a16:creationId xmlns:a16="http://schemas.microsoft.com/office/drawing/2014/main" id="{0472892D-480B-D0E6-5E5D-397192E6A651}"/>
              </a:ext>
            </a:extLst>
          </p:cNvPr>
          <p:cNvSpPr txBox="1"/>
          <p:nvPr/>
        </p:nvSpPr>
        <p:spPr>
          <a:xfrm>
            <a:off x="2634302" y="6211669"/>
            <a:ext cx="662269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Histogram of days since ID publish is also distributed with suggests different age group people are being considered.</a:t>
            </a:r>
            <a:endParaRPr lang="en-IN" dirty="0"/>
          </a:p>
        </p:txBody>
      </p:sp>
      <p:pic>
        <p:nvPicPr>
          <p:cNvPr id="5" name="Picture 4">
            <a:extLst>
              <a:ext uri="{FF2B5EF4-FFF2-40B4-BE49-F238E27FC236}">
                <a16:creationId xmlns:a16="http://schemas.microsoft.com/office/drawing/2014/main" id="{3184D35C-0CDE-8C55-6C55-36607B9CCFDA}"/>
              </a:ext>
            </a:extLst>
          </p:cNvPr>
          <p:cNvPicPr>
            <a:picLocks noChangeAspect="1"/>
          </p:cNvPicPr>
          <p:nvPr/>
        </p:nvPicPr>
        <p:blipFill>
          <a:blip r:embed="rId5"/>
          <a:stretch>
            <a:fillRect/>
          </a:stretch>
        </p:blipFill>
        <p:spPr>
          <a:xfrm>
            <a:off x="-1" y="0"/>
            <a:ext cx="442453" cy="442453"/>
          </a:xfrm>
          <a:prstGeom prst="rect">
            <a:avLst/>
          </a:prstGeom>
        </p:spPr>
      </p:pic>
    </p:spTree>
    <p:extLst>
      <p:ext uri="{BB962C8B-B14F-4D97-AF65-F5344CB8AC3E}">
        <p14:creationId xmlns:p14="http://schemas.microsoft.com/office/powerpoint/2010/main" val="2766366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57C08D-EC6C-88FB-1DC6-B78E7177828E}"/>
              </a:ext>
            </a:extLst>
          </p:cNvPr>
          <p:cNvSpPr txBox="1"/>
          <p:nvPr/>
        </p:nvSpPr>
        <p:spPr>
          <a:xfrm>
            <a:off x="4939689" y="88490"/>
            <a:ext cx="2312621" cy="646331"/>
          </a:xfrm>
          <a:prstGeom prst="rect">
            <a:avLst/>
          </a:prstGeom>
          <a:noFill/>
        </p:spPr>
        <p:txBody>
          <a:bodyPr wrap="none" rtlCol="0">
            <a:spAutoFit/>
          </a:bodyPr>
          <a:lstStyle/>
          <a:p>
            <a:pPr algn="ctr"/>
            <a:r>
              <a:rPr lang="en-US" sz="3600" u="sng" dirty="0"/>
              <a:t>Correlation</a:t>
            </a:r>
            <a:endParaRPr lang="en-IN" sz="3600" u="sng" dirty="0"/>
          </a:p>
        </p:txBody>
      </p:sp>
      <p:pic>
        <p:nvPicPr>
          <p:cNvPr id="4" name="Picture 3">
            <a:extLst>
              <a:ext uri="{FF2B5EF4-FFF2-40B4-BE49-F238E27FC236}">
                <a16:creationId xmlns:a16="http://schemas.microsoft.com/office/drawing/2014/main" id="{0643DAA5-BAF5-1C76-DBB1-3C146DAED45B}"/>
              </a:ext>
            </a:extLst>
          </p:cNvPr>
          <p:cNvPicPr>
            <a:picLocks noChangeAspect="1"/>
          </p:cNvPicPr>
          <p:nvPr/>
        </p:nvPicPr>
        <p:blipFill>
          <a:blip r:embed="rId2"/>
          <a:srcRect t="28441" r="53539" b="7951"/>
          <a:stretch/>
        </p:blipFill>
        <p:spPr>
          <a:xfrm>
            <a:off x="413410" y="889932"/>
            <a:ext cx="3548993" cy="2649681"/>
          </a:xfrm>
          <a:prstGeom prst="rect">
            <a:avLst/>
          </a:prstGeom>
        </p:spPr>
      </p:pic>
      <p:pic>
        <p:nvPicPr>
          <p:cNvPr id="6" name="Picture 5">
            <a:extLst>
              <a:ext uri="{FF2B5EF4-FFF2-40B4-BE49-F238E27FC236}">
                <a16:creationId xmlns:a16="http://schemas.microsoft.com/office/drawing/2014/main" id="{797BC1DF-273C-62D4-39CA-72A41B2495EE}"/>
              </a:ext>
            </a:extLst>
          </p:cNvPr>
          <p:cNvPicPr>
            <a:picLocks noChangeAspect="1"/>
          </p:cNvPicPr>
          <p:nvPr/>
        </p:nvPicPr>
        <p:blipFill>
          <a:blip r:embed="rId3"/>
          <a:srcRect t="28718" r="53881" b="6925"/>
          <a:stretch/>
        </p:blipFill>
        <p:spPr>
          <a:xfrm>
            <a:off x="4321502" y="889931"/>
            <a:ext cx="3548993" cy="2649681"/>
          </a:xfrm>
          <a:prstGeom prst="rect">
            <a:avLst/>
          </a:prstGeom>
        </p:spPr>
      </p:pic>
      <p:pic>
        <p:nvPicPr>
          <p:cNvPr id="8" name="Picture 7">
            <a:extLst>
              <a:ext uri="{FF2B5EF4-FFF2-40B4-BE49-F238E27FC236}">
                <a16:creationId xmlns:a16="http://schemas.microsoft.com/office/drawing/2014/main" id="{068CEB82-A9FE-64E8-9E48-85142B03BF9C}"/>
              </a:ext>
            </a:extLst>
          </p:cNvPr>
          <p:cNvPicPr>
            <a:picLocks noChangeAspect="1"/>
          </p:cNvPicPr>
          <p:nvPr/>
        </p:nvPicPr>
        <p:blipFill>
          <a:blip r:embed="rId4"/>
          <a:srcRect t="29309" r="58477" b="7707"/>
          <a:stretch/>
        </p:blipFill>
        <p:spPr>
          <a:xfrm>
            <a:off x="8239431" y="889932"/>
            <a:ext cx="3548994" cy="2649681"/>
          </a:xfrm>
          <a:prstGeom prst="rect">
            <a:avLst/>
          </a:prstGeom>
        </p:spPr>
      </p:pic>
      <p:sp>
        <p:nvSpPr>
          <p:cNvPr id="9" name="TextBox 8">
            <a:extLst>
              <a:ext uri="{FF2B5EF4-FFF2-40B4-BE49-F238E27FC236}">
                <a16:creationId xmlns:a16="http://schemas.microsoft.com/office/drawing/2014/main" id="{F70B40C5-9258-871F-7A97-DA829FF8E1F3}"/>
              </a:ext>
            </a:extLst>
          </p:cNvPr>
          <p:cNvSpPr txBox="1"/>
          <p:nvPr/>
        </p:nvSpPr>
        <p:spPr>
          <a:xfrm>
            <a:off x="413406" y="3718679"/>
            <a:ext cx="11365183"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Correlation between TARGET column and other continuous/numerical columns is shown above.</a:t>
            </a:r>
          </a:p>
          <a:p>
            <a:endParaRPr lang="en-IN" dirty="0"/>
          </a:p>
          <a:p>
            <a:pPr marL="285750" indent="-285750">
              <a:buFont typeface="Wingdings" panose="05000000000000000000" pitchFamily="2" charset="2"/>
              <a:buChar char="Ø"/>
            </a:pPr>
            <a:r>
              <a:rPr lang="en-IN" dirty="0"/>
              <a:t>All the columns with shown green colour are highly corelated with TARGET column which suggests that it highly affects the default and non default tendency of the customers.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Columns shown with yellow or orange colour are mildly corelated with TARGET column, it mildly affects the tendency of default.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Columns with red colour are rarely or not corelated with TARGET column and have no affect.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 FLAG_DOCUMENT_12 column has no correlation value as the whole column has only one value in all rows i.e. 0.</a:t>
            </a:r>
          </a:p>
        </p:txBody>
      </p:sp>
      <p:pic>
        <p:nvPicPr>
          <p:cNvPr id="10" name="Picture 9">
            <a:extLst>
              <a:ext uri="{FF2B5EF4-FFF2-40B4-BE49-F238E27FC236}">
                <a16:creationId xmlns:a16="http://schemas.microsoft.com/office/drawing/2014/main" id="{B2C605F9-A457-D856-883E-729E24C0695C}"/>
              </a:ext>
            </a:extLst>
          </p:cNvPr>
          <p:cNvPicPr>
            <a:picLocks noChangeAspect="1"/>
          </p:cNvPicPr>
          <p:nvPr/>
        </p:nvPicPr>
        <p:blipFill>
          <a:blip r:embed="rId5"/>
          <a:stretch>
            <a:fillRect/>
          </a:stretch>
        </p:blipFill>
        <p:spPr>
          <a:xfrm>
            <a:off x="-1" y="0"/>
            <a:ext cx="727476" cy="727476"/>
          </a:xfrm>
          <a:prstGeom prst="rect">
            <a:avLst/>
          </a:prstGeom>
        </p:spPr>
      </p:pic>
    </p:spTree>
    <p:extLst>
      <p:ext uri="{BB962C8B-B14F-4D97-AF65-F5344CB8AC3E}">
        <p14:creationId xmlns:p14="http://schemas.microsoft.com/office/powerpoint/2010/main" val="6358795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{E59FC536-6F44-40CC-8528-9E56636270B8}tf55705232_win32</Template>
  <TotalTime>324</TotalTime>
  <Words>807</Words>
  <Application>Microsoft Office PowerPoint</Application>
  <PresentationFormat>Widescreen</PresentationFormat>
  <Paragraphs>74</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Goudy Old Style</vt:lpstr>
      <vt:lpstr>Wingdings</vt:lpstr>
      <vt:lpstr>Wingdings 2</vt:lpstr>
      <vt:lpstr>SlateVTI</vt:lpstr>
      <vt:lpstr>Bank Loan Case Study</vt:lpstr>
      <vt:lpstr>Bank Loan Case Study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Alankar Saxena</dc:creator>
  <cp:lastModifiedBy>Alankar Saxena</cp:lastModifiedBy>
  <cp:revision>5</cp:revision>
  <dcterms:created xsi:type="dcterms:W3CDTF">2025-03-23T11:17:17Z</dcterms:created>
  <dcterms:modified xsi:type="dcterms:W3CDTF">2025-03-23T16:41:32Z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